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548680"/>
            <a:ext cx="6048672" cy="4680520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/>
              <a:t>Подготовка и проведение общего собрания в СНТ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8050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9361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Регистрация членов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7992888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	Список членов СНТ «Полянка», присутствующих на общем собрании членов 10 мая 2017г.</a:t>
            </a:r>
            <a:endParaRPr lang="ru-RU" sz="2400" dirty="0" smtClean="0"/>
          </a:p>
          <a:p>
            <a:pPr marL="514350" indent="-514350" algn="just">
              <a:buAutoNum type="arabicPeriod"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820194"/>
              </p:ext>
            </p:extLst>
          </p:nvPr>
        </p:nvGraphicFramePr>
        <p:xfrm>
          <a:off x="323528" y="2852936"/>
          <a:ext cx="7704852" cy="275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64096"/>
                <a:gridCol w="1368152"/>
                <a:gridCol w="1368152"/>
                <a:gridCol w="1296144"/>
                <a:gridCol w="1728188"/>
              </a:tblGrid>
              <a:tr h="1570736">
                <a:tc>
                  <a:txBody>
                    <a:bodyPr/>
                    <a:lstStyle/>
                    <a:p>
                      <a:r>
                        <a:rPr lang="ru-RU" dirty="0" smtClean="0"/>
                        <a:t>№ участка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члена СНТ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Подпись члена СНТ (присутствовал лично)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Подпись представителя по доверенности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представителя по доверенности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Контактный номер телефона</a:t>
                      </a:r>
                      <a:endParaRPr lang="ru-RU" dirty="0"/>
                    </a:p>
                  </a:txBody>
                  <a:tcPr/>
                </a:tc>
              </a:tr>
              <a:tr h="590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06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02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Образец доверенности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7632848" cy="55446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ДОВЕРЕННОСТЬ</a:t>
            </a:r>
          </a:p>
          <a:p>
            <a:pPr marL="0" indent="0" algn="just">
              <a:buNone/>
            </a:pPr>
            <a:r>
              <a:rPr lang="ru-RU" dirty="0" smtClean="0"/>
              <a:t>	Гр. РФ Иванов Иван Иванович (уч. №3) доверяю Петрову Петру Петровичу участвовать и голосовать по всем вопросам повестки дня от моего имени на общем собрании членов СНТ «Полянка», которое состоится 10 мая 2017г./ или во всех очередных и внеочередных общих собраниях членов СНТ «Полянка»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25.04.2017г.       _____/Иванов И.И./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Подпись удостоверяю</a:t>
            </a:r>
          </a:p>
          <a:p>
            <a:pPr marL="0" indent="0" algn="just">
              <a:buNone/>
            </a:pPr>
            <a:r>
              <a:rPr lang="ru-RU" dirty="0" smtClean="0"/>
              <a:t>Председатель правления</a:t>
            </a:r>
          </a:p>
          <a:p>
            <a:pPr marL="0" indent="0" algn="just">
              <a:buNone/>
            </a:pPr>
            <a:r>
              <a:rPr lang="ru-RU" dirty="0" smtClean="0"/>
              <a:t>_________/Сидоров С.С./</a:t>
            </a:r>
          </a:p>
          <a:p>
            <a:pPr marL="0" indent="0" algn="just">
              <a:buNone/>
            </a:pPr>
            <a:r>
              <a:rPr lang="ru-RU" dirty="0" smtClean="0"/>
              <a:t>М.П.</a:t>
            </a:r>
          </a:p>
          <a:p>
            <a:pPr marL="0" indent="0" algn="just">
              <a:buNone/>
            </a:pPr>
            <a:r>
              <a:rPr lang="ru-RU" dirty="0" smtClean="0"/>
              <a:t>25.04.2017г.</a:t>
            </a:r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587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	Ограничений по количеству доверенностей, выданных на одно физическое лицо, нет.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/>
              <a:t>	</a:t>
            </a:r>
            <a:r>
              <a:rPr lang="ru-RU" sz="3200" dirty="0" smtClean="0"/>
              <a:t>Протоколы, листы регистрации, бюллетени для голосования и т.п. не имеют срока хранения.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Ст. 185 ГК-общие положения о доверенности.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Ст. 185.1 – удостоверение доверенности (в СНТ заверяется председателем – 66 ФЗ)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Ст. 186 ГК – срок доверенности, если не указан срок, доверенность действует 1 год. Доверенность без даты ничтожна. Максимальный срок не ограничен.</a:t>
            </a:r>
          </a:p>
          <a:p>
            <a:pPr marL="0" indent="0" algn="just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0016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Оформление протокола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200800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Протокол общего собрания членов СНТ «Полянка»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проведения: 10.05.2017г.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 проведения: Московская обл.,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Истринский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район, территория ДНП «Полянка»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собрания: 14:00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Собрание закрыто: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Зарегистрировано 55 членов. Всего членов СНТ – 100 человек. Кворум имеется.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Избрание председателя собрания. Выдвинута кандидатура Иванова И.И.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Голосование: «за» большинство голосов.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Председателем на собрании избран Иванов И.И.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383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Оформление протокола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272808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Избрание секретаря собрания. Выдвинута кандидатура Петровой И.И.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Голосование: «за» большинство голосов.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Секретарем собрания избрана Петрова И.И.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Избрание счетной комиссии. Выдвинуты кандидатуры: Смирнова А.А., Васильев А.Т., Кондратьев А.А.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Голосование:«за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большинство голосов.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счетную комиссию избраны Смирнова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А.А., Васильев А.Т., Кондратьев А.А.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695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Оформление протокола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272808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Председательствующий огласил повестку собрания: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* *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Формулировка вопроса.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Голосование: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«За»-___, «Против»___, «Воздержался»-____.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Решение:…..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*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Председатель собрания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_________/Иванов И.И./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Секретарь собрания 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____________/Петрова И.И./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456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9361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Юридически значимые формулировки решений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8172400" cy="54726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Избрать в правление СНТ «Полянка» А, Б, В, Г и Д.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Избрать председателем правления СНТ «Полянка» Б.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Утвердить приходно-расходную смету на 2017год на общую сумму 1000000,00 руб.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Установить членский взнос на 2017год в размере 34,00 руб. в год с 1м2 участка члена СНТ. Крайний срок уплаты – до 31.12.2017г.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Установить целевой взнос на строительство электросети в размере 10000,00 руб. с участка. Срок уплаты – до 01.09.2017г.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Установить пени за несвоевременную уплату членского или целевого взноса в размере 0,2% от сумму задолженности по каждому виду взноса, но не более размера взноса. Пени на членские взносы начисляются начиная с 01.01.2018г. Пени на целевые взносы начисляются начиная с 02.09.2017г.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928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9361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Юридически значимые формулировки решений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8172400" cy="57332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Утвердить форму договора о пользовании объектами инфраструктуры для садоводов, ведущих хозяйство на территории СНТ в индивидуальном порядке.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Установить размер платы за пользование объектами инфраструктуры для садоводов, ведущих хозяйство в индивидуальном порядке не может превышать размер членского взноса, подлежащего уплате членом.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Продлить срок оплаты членского взноса за 2015-2016гг до 15 июля 2017г.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Продлить срок уплаты целевого взноса на строительство дороги до 10 июня 2017г.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Установить размер платы за изготовление копий документов по запросу садоводов (по списку в соответствии с действующим законодательством) в размере ____руб. за лист.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933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6480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Арбитражное соглашение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7848872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/>
              <a:t>	Арбитражное </a:t>
            </a:r>
            <a:r>
              <a:rPr lang="ru-RU" dirty="0"/>
              <a:t>соглашение является соглашением сторон о передаче в арбитраж всех или определенных споров, которые возникли или могут возникнуть между ними в связи с каким-либо конкретным правоотношением, независимо от того, носило такое правоотношение договорный характер или нет. Арбитражное соглашение может быть заключено в виде арбитражной оговорки в договоре или в виде отдельного соглашения.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299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9361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Если в повестке вопрос внесения изменений в устав.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При внесении любых изменений в устав СНТ, ДНП, ДНТ и пр.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АВТОМАТИЧЕСКИ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меняется организационно-правовая форма на ТСН. Т.е. в уставе указываем ТСН, выдаются новые свидетельства ИНН и ОГРН на ТСН,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нотариусы (некоторые) требуют следующую разбивку по решениям: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Сменить организационно-правовую форму СНТ на ТСН - товарищество собственников недвижимости.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Принято решение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Утвердить новую форму устава СНТ «Полянка» (ТСН).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721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ПЛАН </a:t>
            </a:r>
            <a:r>
              <a:rPr lang="ru-RU" sz="5400" dirty="0" err="1" smtClean="0"/>
              <a:t>ПОДГОТОВКи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4800" dirty="0" smtClean="0"/>
              <a:t>Повестка.</a:t>
            </a:r>
          </a:p>
          <a:p>
            <a:pPr marL="514350" indent="-514350">
              <a:buAutoNum type="arabicPeriod"/>
            </a:pPr>
            <a:r>
              <a:rPr lang="ru-RU" sz="4800" dirty="0" smtClean="0"/>
              <a:t>Уведомление членов.</a:t>
            </a:r>
          </a:p>
          <a:p>
            <a:pPr marL="514350" indent="-514350">
              <a:buAutoNum type="arabicPeriod"/>
            </a:pPr>
            <a:r>
              <a:rPr lang="ru-RU" sz="4800" dirty="0" smtClean="0"/>
              <a:t>Разработка сметы и иной документации.</a:t>
            </a:r>
          </a:p>
          <a:p>
            <a:pPr marL="514350" indent="-514350">
              <a:buAutoNum type="arabicPeriod"/>
            </a:pPr>
            <a:r>
              <a:rPr lang="ru-RU" sz="4800" dirty="0" smtClean="0"/>
              <a:t>Регистрация членов.</a:t>
            </a:r>
          </a:p>
          <a:p>
            <a:pPr marL="514350" indent="-514350">
              <a:buAutoNum type="arabicPeriod"/>
            </a:pPr>
            <a:r>
              <a:rPr lang="ru-RU" sz="4800" dirty="0" smtClean="0"/>
              <a:t>Протокол.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012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5040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Ответ ФНС по вопросу перехода на ТСН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</p:txBody>
      </p:sp>
      <p:pic>
        <p:nvPicPr>
          <p:cNvPr id="1026" name="Picture 2" descr="D:\Cloud\Перекидка\Молния собрание 20.03\Pismo_iz_IFNS_8_po_TSN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67973"/>
            <a:ext cx="8102241" cy="619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3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dirty="0" smtClean="0"/>
              <a:t>Повестка собрания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7704856" cy="576064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Принятие членов, согласно поданным заявлениям.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Отчет Правления СНТ за период ____.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Отчет Ревизионной комиссии за период___.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Избрание правления СНТ.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Избрание председателя правления СНТ.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Установление размера, сроков и порядка уплаты членского взноса за ____.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Установление размера целевого взноса на ____, сроков и порядка его уплаты. 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000" dirty="0" smtClean="0"/>
              <a:t>Установление размера и порядка начисления ПЕНИ за несвоевременную уплату членского/целевого взноса.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Утверждение формы договора о пользовании объектами инфраструктуры для садоводов ведущих хозяйство в индивидуальном порядке.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Утверждение реестра членов СНТ.</a:t>
            </a:r>
          </a:p>
          <a:p>
            <a:pPr marL="514350" indent="-514350">
              <a:buAutoNum type="arabicPeriod"/>
            </a:pPr>
            <a:r>
              <a:rPr lang="ru-RU" sz="2000" b="1" strike="sngStrike" dirty="0" smtClean="0">
                <a:solidFill>
                  <a:srgbClr val="FF0000"/>
                </a:solidFill>
              </a:rPr>
              <a:t>Разное</a:t>
            </a:r>
            <a:endParaRPr lang="ru-RU" sz="2000" b="1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Уведомление членов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dirty="0" smtClean="0"/>
              <a:t>СТ. 21 66-ФЗ </a:t>
            </a:r>
            <a:r>
              <a:rPr lang="ru-RU" sz="2400" dirty="0" smtClean="0"/>
              <a:t>«Уведомление </a:t>
            </a:r>
            <a:r>
              <a:rPr lang="ru-RU" sz="2400" dirty="0"/>
              <a:t>членов садоводческого, огороднического или дачного некоммерческого объединения о проведении общего собрания его членов (собрания уполномоченных) может осуществляться в </a:t>
            </a:r>
            <a:r>
              <a:rPr lang="ru-RU" sz="2400" u="sng" dirty="0">
                <a:solidFill>
                  <a:srgbClr val="FF0000"/>
                </a:solidFill>
              </a:rPr>
              <a:t>письменной форме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(почтовые открытки, письма), посредством соответствующих </a:t>
            </a:r>
            <a:r>
              <a:rPr lang="ru-RU" sz="2400" u="sng" dirty="0">
                <a:solidFill>
                  <a:srgbClr val="FF0000"/>
                </a:solidFill>
              </a:rPr>
              <a:t>сообщений в средствах массовой информации</a:t>
            </a:r>
            <a:r>
              <a:rPr lang="ru-RU" sz="2400" dirty="0"/>
              <a:t>, а также посредством размещения соответствующих объявлений </a:t>
            </a:r>
            <a:r>
              <a:rPr lang="ru-RU" sz="2400" u="sng" dirty="0"/>
              <a:t>на </a:t>
            </a:r>
            <a:r>
              <a:rPr lang="ru-RU" sz="2400" u="sng" dirty="0">
                <a:solidFill>
                  <a:srgbClr val="FF0000"/>
                </a:solidFill>
              </a:rPr>
              <a:t>информационных щитах</a:t>
            </a:r>
            <a:r>
              <a:rPr lang="ru-RU" sz="2400" dirty="0"/>
              <a:t>, расположенных на территории такого объединения, если его уставом не установлен иной порядок уведомления. Уведомление о проведении общего собрания членов такого объединения (собрания уполномоченных) направляется </a:t>
            </a:r>
            <a:r>
              <a:rPr lang="ru-RU" sz="2400" u="sng" dirty="0">
                <a:solidFill>
                  <a:srgbClr val="FF0000"/>
                </a:solidFill>
              </a:rPr>
              <a:t>не позднее чем за две недели до даты его проведения</a:t>
            </a:r>
            <a:r>
              <a:rPr lang="ru-RU" sz="2400" dirty="0"/>
              <a:t>. В уведомлении о проведении общего собрания членов такого объединения (собрания уполномоченных) должно быть указано </a:t>
            </a:r>
            <a:r>
              <a:rPr lang="ru-RU" sz="2400" u="sng" dirty="0">
                <a:solidFill>
                  <a:srgbClr val="FF0000"/>
                </a:solidFill>
              </a:rPr>
              <a:t>содержание выносимых на обсуждение вопросов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21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Образец уведомления </a:t>
            </a:r>
            <a:r>
              <a:rPr lang="ru-RU" sz="2700" dirty="0" smtClean="0"/>
              <a:t>(на щит)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715200" cy="554701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2900" b="1" dirty="0"/>
              <a:t>Уведомление</a:t>
            </a:r>
            <a:endParaRPr lang="ru-RU" sz="2900" dirty="0"/>
          </a:p>
          <a:p>
            <a:pPr marL="0" indent="0" algn="ctr">
              <a:buNone/>
            </a:pPr>
            <a:r>
              <a:rPr lang="ru-RU" sz="2900" b="1" dirty="0"/>
              <a:t>о проведении </a:t>
            </a:r>
            <a:r>
              <a:rPr lang="ru-RU" sz="2900" b="1" dirty="0" smtClean="0"/>
              <a:t>очередного общего </a:t>
            </a:r>
            <a:r>
              <a:rPr lang="ru-RU" sz="2900" b="1" dirty="0"/>
              <a:t>собрания членов</a:t>
            </a:r>
            <a:endParaRPr lang="ru-RU" sz="2900" dirty="0"/>
          </a:p>
          <a:p>
            <a:pPr marL="0" indent="0" algn="ctr">
              <a:buNone/>
            </a:pPr>
            <a:r>
              <a:rPr lang="ru-RU" sz="2900" b="1" dirty="0"/>
              <a:t>ДНП </a:t>
            </a:r>
            <a:r>
              <a:rPr lang="ru-RU" sz="2900" b="1" dirty="0" smtClean="0"/>
              <a:t>«</a:t>
            </a:r>
            <a:r>
              <a:rPr lang="ru-RU" sz="2900" b="1" dirty="0"/>
              <a:t>Полянка</a:t>
            </a:r>
            <a:r>
              <a:rPr lang="ru-RU" sz="2900" b="1" dirty="0" smtClean="0"/>
              <a:t>».</a:t>
            </a:r>
            <a:endParaRPr lang="ru-RU" sz="2900" dirty="0"/>
          </a:p>
          <a:p>
            <a:pPr marL="0" indent="0">
              <a:buNone/>
            </a:pPr>
            <a:r>
              <a:rPr lang="ru-RU" sz="2000" b="1" dirty="0"/>
              <a:t> 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	</a:t>
            </a:r>
            <a:r>
              <a:rPr lang="ru-RU" dirty="0" smtClean="0"/>
              <a:t>Уважаемые </a:t>
            </a:r>
            <a:r>
              <a:rPr lang="ru-RU" dirty="0"/>
              <a:t>члены ДНП </a:t>
            </a:r>
            <a:r>
              <a:rPr lang="ru-RU" dirty="0" smtClean="0"/>
              <a:t>«Полянка», </a:t>
            </a:r>
            <a:r>
              <a:rPr lang="ru-RU" dirty="0"/>
              <a:t>уведомляем Вас, что </a:t>
            </a:r>
            <a:r>
              <a:rPr lang="ru-RU" dirty="0" smtClean="0"/>
              <a:t>10  мая 2017 </a:t>
            </a:r>
            <a:r>
              <a:rPr lang="ru-RU" dirty="0"/>
              <a:t>года  в 13:00 на территории ДНП (возле </a:t>
            </a:r>
            <a:r>
              <a:rPr lang="ru-RU" dirty="0" smtClean="0"/>
              <a:t>помещения правления) </a:t>
            </a:r>
            <a:r>
              <a:rPr lang="ru-RU" dirty="0"/>
              <a:t>состоится общее собрание</a:t>
            </a:r>
            <a:r>
              <a:rPr lang="ru-RU" dirty="0" smtClean="0"/>
              <a:t>.</a:t>
            </a:r>
            <a:endParaRPr lang="ru-RU" dirty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900" b="1" dirty="0" smtClean="0"/>
              <a:t>Повестка </a:t>
            </a:r>
            <a:r>
              <a:rPr lang="ru-RU" sz="2900" b="1" dirty="0"/>
              <a:t>собрания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400" dirty="0"/>
              <a:t>Принятие членов, согласно поданным заявлениям.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400" dirty="0"/>
              <a:t>Отчет Правления СНТ за период ____.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400" dirty="0"/>
              <a:t>Отчет Ревизионной комиссии за период___.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400" dirty="0"/>
              <a:t>Избрание правления СНТ.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400" dirty="0"/>
              <a:t>Избрание председателя правления СНТ.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400" dirty="0"/>
              <a:t>Установление размера, сроков и порядка уплаты членского взноса за ____.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400" dirty="0"/>
              <a:t>Установление размера целевого взноса на ____, сроков и порядка его уплаты.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Wingdings 2"/>
              <a:buAutoNum type="arabicPeriod"/>
            </a:pPr>
            <a:r>
              <a:rPr lang="ru-RU" sz="3400" dirty="0"/>
              <a:t>Установление размера и порядка начисления ПЕНИ за несвоевременную уплату членского/целевого взноса.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400" dirty="0"/>
              <a:t>Утверждение формы договора о пользовании объектами инфраструктуры для садоводов ведущих хозяйство в индивидуальном порядке.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400" dirty="0"/>
              <a:t>Утверждение реестра членов СНТ.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 algn="r">
              <a:buNone/>
            </a:pPr>
            <a:r>
              <a:rPr lang="ru-RU" sz="3400" dirty="0" smtClean="0"/>
              <a:t>Правление </a:t>
            </a:r>
            <a:r>
              <a:rPr lang="ru-RU" sz="3400" dirty="0"/>
              <a:t>ДНП </a:t>
            </a:r>
            <a:r>
              <a:rPr lang="ru-RU" sz="3400" dirty="0" smtClean="0"/>
              <a:t>«Полянка»</a:t>
            </a:r>
            <a:endParaRPr lang="ru-RU" sz="3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753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51667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Образец уведомления </a:t>
            </a:r>
            <a:r>
              <a:rPr lang="ru-RU" sz="2700" dirty="0" smtClean="0"/>
              <a:t>(в газету)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7848872" cy="55446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ДНП «Полянка» (ОГРН 111111111111111) уведомляет, что 10  мая 2017 </a:t>
            </a:r>
            <a:r>
              <a:rPr lang="ru-RU" sz="2800" dirty="0"/>
              <a:t>года  в 13:00 на территории ДНП (возле </a:t>
            </a:r>
            <a:r>
              <a:rPr lang="ru-RU" sz="2800" dirty="0" smtClean="0"/>
              <a:t>помещения правления) состоится </a:t>
            </a:r>
            <a:r>
              <a:rPr lang="ru-RU" sz="2800" dirty="0"/>
              <a:t>общее </a:t>
            </a:r>
            <a:r>
              <a:rPr lang="ru-RU" sz="2800" dirty="0" smtClean="0"/>
              <a:t>собрание членов. Будут обсуждаться вопросы принятия членов, отчет правления и ревизора, избрание правления и председателя, установление членского, целевого взносов, сроков и порядка их внесения, размер и порядок начисления пени, утверждение формы договора о пользовании объектами инфраструктуры, утверждение реестра членов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83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51667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СМЕТА</a:t>
            </a:r>
            <a:r>
              <a:rPr lang="ru-RU" sz="3200" dirty="0" smtClean="0"/>
              <a:t> </a:t>
            </a:r>
            <a:r>
              <a:rPr lang="ru-RU" sz="2000" dirty="0" smtClean="0"/>
              <a:t>(лист 1)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7992888" cy="568863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dirty="0" smtClean="0"/>
              <a:t>1. Фонд заработной платы </a:t>
            </a:r>
            <a:r>
              <a:rPr lang="ru-RU" sz="2400" dirty="0" smtClean="0"/>
              <a:t>(Председатель, бухгалтер, сторож, электрик и т.п.)-сотрудники на руки получат на 13% меньше, т.к. СНТ, как налоговый агент обязано удержать и перечислить НДФЛ.</a:t>
            </a:r>
          </a:p>
          <a:p>
            <a:pPr marL="0" indent="0" algn="just">
              <a:buNone/>
            </a:pPr>
            <a:r>
              <a:rPr lang="ru-RU" sz="2400" b="1" dirty="0" smtClean="0"/>
              <a:t>2. Взносы в фонды </a:t>
            </a:r>
            <a:r>
              <a:rPr lang="ru-RU" sz="2400" dirty="0" smtClean="0"/>
              <a:t>– 30% от фонда заработной платы.</a:t>
            </a:r>
          </a:p>
          <a:p>
            <a:pPr marL="0" indent="0" algn="just">
              <a:buNone/>
            </a:pPr>
            <a:r>
              <a:rPr lang="ru-RU" sz="2400" b="1" dirty="0" smtClean="0"/>
              <a:t>3. Земельный налог </a:t>
            </a:r>
            <a:r>
              <a:rPr lang="ru-RU" sz="2400" dirty="0" smtClean="0"/>
              <a:t>– 0,3, 0,15 или 1,5 (в зависимости от постановления депутатов) от кадастровой стоимости ЗОП.</a:t>
            </a:r>
          </a:p>
          <a:p>
            <a:pPr marL="0" indent="0" algn="just">
              <a:buNone/>
            </a:pPr>
            <a:r>
              <a:rPr lang="ru-RU" sz="2400" b="1" dirty="0" smtClean="0"/>
              <a:t>4. Вывоз мусора </a:t>
            </a:r>
            <a:r>
              <a:rPr lang="ru-RU" sz="2400" dirty="0" smtClean="0"/>
              <a:t>- договор должен быть заключен с организацией, имеющей соответствующую лицензию.</a:t>
            </a:r>
          </a:p>
          <a:p>
            <a:pPr marL="0" indent="0" algn="just">
              <a:buNone/>
            </a:pPr>
            <a:r>
              <a:rPr lang="ru-RU" sz="2400" b="1" dirty="0" smtClean="0"/>
              <a:t>5. Общественная электроэнергия </a:t>
            </a:r>
            <a:r>
              <a:rPr lang="ru-RU" sz="2400" dirty="0" smtClean="0"/>
              <a:t>– потребленная на нужды СНТ электроэнергия (уличное освещение) + потери. Т.е. разница между счетчиком СНТ и суммой показаний счетчиков садоводов.</a:t>
            </a:r>
          </a:p>
          <a:p>
            <a:pPr marL="0" indent="0" algn="just">
              <a:buNone/>
            </a:pPr>
            <a:r>
              <a:rPr lang="ru-RU" sz="2400" b="1" dirty="0" smtClean="0"/>
              <a:t>6. Расчистка улиц от снега </a:t>
            </a:r>
            <a:r>
              <a:rPr lang="ru-RU" sz="2400" dirty="0" smtClean="0"/>
              <a:t>– ориентировочно 5 чисток по 2 часа.</a:t>
            </a:r>
          </a:p>
        </p:txBody>
      </p:sp>
    </p:spTree>
    <p:extLst>
      <p:ext uri="{BB962C8B-B14F-4D97-AF65-F5344CB8AC3E}">
        <p14:creationId xmlns:p14="http://schemas.microsoft.com/office/powerpoint/2010/main" val="9614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51667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СМЕТА</a:t>
            </a:r>
            <a:r>
              <a:rPr lang="ru-RU" sz="3200" dirty="0" smtClean="0"/>
              <a:t> </a:t>
            </a:r>
            <a:r>
              <a:rPr lang="ru-RU" sz="2000" dirty="0" smtClean="0"/>
              <a:t>(лист 2)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7992888" cy="5688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 smtClean="0"/>
              <a:t>7. Услуги банка</a:t>
            </a:r>
            <a:r>
              <a:rPr lang="ru-RU" sz="2200" dirty="0" smtClean="0"/>
              <a:t>, электронная отчетность, 1С Бухгалтерия.</a:t>
            </a:r>
          </a:p>
          <a:p>
            <a:pPr marL="0" indent="0" algn="just">
              <a:buNone/>
            </a:pPr>
            <a:r>
              <a:rPr lang="ru-RU" sz="2200" b="1" dirty="0" smtClean="0"/>
              <a:t>8. Почтовые и канцелярские расходы</a:t>
            </a:r>
            <a:r>
              <a:rPr lang="ru-RU" sz="2200" dirty="0" smtClean="0"/>
              <a:t>.</a:t>
            </a:r>
          </a:p>
          <a:p>
            <a:pPr marL="0" indent="0" algn="just">
              <a:buNone/>
            </a:pPr>
            <a:r>
              <a:rPr lang="ru-RU" sz="2200" b="1" dirty="0" smtClean="0"/>
              <a:t>9. Аварийный ремонт и содержание объектов инфраструктуры </a:t>
            </a:r>
            <a:r>
              <a:rPr lang="ru-RU" sz="2200" dirty="0" smtClean="0"/>
              <a:t>– консервация водопровода, восстановление обрывов проводов, мелкий ремонт дорог, ремонт/покраска забора, и т.п., в </a:t>
            </a:r>
            <a:r>
              <a:rPr lang="ru-RU" sz="2200" dirty="0" err="1" smtClean="0"/>
              <a:t>т.ч</a:t>
            </a:r>
            <a:r>
              <a:rPr lang="ru-RU" sz="2200" dirty="0" smtClean="0"/>
              <a:t>. материалы для ремонта.</a:t>
            </a:r>
          </a:p>
          <a:p>
            <a:pPr marL="0" indent="0" algn="just">
              <a:buNone/>
            </a:pPr>
            <a:r>
              <a:rPr lang="ru-RU" sz="2200" b="1" dirty="0" smtClean="0"/>
              <a:t>10. Покос травы – </a:t>
            </a:r>
            <a:r>
              <a:rPr lang="ru-RU" sz="2200" dirty="0" smtClean="0"/>
              <a:t>2 раза в год.</a:t>
            </a:r>
          </a:p>
          <a:p>
            <a:pPr marL="0" indent="0" algn="just">
              <a:buNone/>
            </a:pPr>
            <a:r>
              <a:rPr lang="ru-RU" sz="2200" b="1" dirty="0" smtClean="0"/>
              <a:t>11. </a:t>
            </a:r>
            <a:r>
              <a:rPr lang="ru-RU" sz="2200" b="1" dirty="0"/>
              <a:t>Юридические </a:t>
            </a:r>
            <a:r>
              <a:rPr lang="ru-RU" sz="2200" b="1" dirty="0" smtClean="0"/>
              <a:t>услуги, услуги нотариуса – </a:t>
            </a:r>
            <a:r>
              <a:rPr lang="ru-RU" sz="2200" dirty="0" smtClean="0"/>
              <a:t>инициация 2-х судебных разбирательств со злостными неплательщиками, внесение изменений в ЕГРЮЛ в связи со сменой председателя, изменением Устава и т.п.</a:t>
            </a:r>
          </a:p>
          <a:p>
            <a:pPr marL="0" indent="0" algn="just">
              <a:buNone/>
            </a:pPr>
            <a:r>
              <a:rPr lang="ru-RU" sz="2200" b="1" dirty="0" smtClean="0"/>
              <a:t>12. Иные статьи в зависимости от специфики СНТ.</a:t>
            </a:r>
          </a:p>
          <a:p>
            <a:pPr marL="0" indent="0" algn="just">
              <a:buNone/>
            </a:pPr>
            <a:r>
              <a:rPr lang="ru-RU" sz="2200" b="1" dirty="0" smtClean="0"/>
              <a:t>Подводим итог. Всего по смете 100т.р.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3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Определение размера членского взноса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7992888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 smtClean="0"/>
              <a:t>СТ.16 п. 4</a:t>
            </a:r>
            <a:r>
              <a:rPr lang="ru-RU" sz="2400" dirty="0"/>
              <a:t> </a:t>
            </a:r>
            <a:r>
              <a:rPr lang="ru-RU" sz="2400" b="1" dirty="0"/>
              <a:t>66-ФЗ</a:t>
            </a:r>
            <a:r>
              <a:rPr lang="ru-RU" sz="2400" dirty="0"/>
              <a:t> Порядок установления размера членских </a:t>
            </a:r>
            <a:r>
              <a:rPr lang="ru-RU" sz="2400" dirty="0" smtClean="0"/>
              <a:t>взносов </a:t>
            </a:r>
            <a:r>
              <a:rPr lang="ru-RU" sz="2400" u="sng" dirty="0" smtClean="0"/>
              <a:t>может </a:t>
            </a:r>
            <a:r>
              <a:rPr lang="ru-RU" sz="2400" u="sng" dirty="0"/>
              <a:t>предусматривать</a:t>
            </a:r>
            <a:r>
              <a:rPr lang="ru-RU" sz="2400" dirty="0"/>
              <a:t> в том числе установление размера членского взноса </a:t>
            </a:r>
            <a:r>
              <a:rPr lang="ru-RU" sz="2400" u="sng" dirty="0"/>
              <a:t>в зависимости от площади земельного участка члена</a:t>
            </a:r>
            <a:r>
              <a:rPr lang="ru-RU" sz="2400" dirty="0"/>
              <a:t> такого объединения и (или) общей площади принадлежащих ему и расположенных на этом земельном участке объектов недвижимого </a:t>
            </a:r>
            <a:r>
              <a:rPr lang="ru-RU" sz="2400" dirty="0" smtClean="0"/>
              <a:t>имущества.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800" dirty="0" err="1" smtClean="0"/>
              <a:t>Т.о</a:t>
            </a:r>
            <a:r>
              <a:rPr lang="ru-RU" sz="2800" dirty="0" smtClean="0"/>
              <a:t>. сумма по смете ИТОГО может быть разделена либо на количество участков в СНТ, либо на суммарную площадь участков садоводов.</a:t>
            </a:r>
          </a:p>
          <a:p>
            <a:pPr marL="0" indent="0" algn="just">
              <a:buNone/>
            </a:pPr>
            <a:r>
              <a:rPr lang="ru-RU" sz="2800" dirty="0" smtClean="0"/>
              <a:t>	В результате получим размер членского взноса либо с квадратного метра участка садовода, либо с участка в год.</a:t>
            </a:r>
            <a:endParaRPr lang="ru-RU" sz="2800" dirty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3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15192</TotalTime>
  <Words>1027</Words>
  <Application>Microsoft Office PowerPoint</Application>
  <PresentationFormat>Экран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Подготовка и проведение общего собрания в СНТ</vt:lpstr>
      <vt:lpstr>ПЛАН ПОДГОТОВКи</vt:lpstr>
      <vt:lpstr>Повестка собрания</vt:lpstr>
      <vt:lpstr>Уведомление членов</vt:lpstr>
      <vt:lpstr>Образец уведомления (на щит)</vt:lpstr>
      <vt:lpstr>Образец уведомления (в газету)</vt:lpstr>
      <vt:lpstr>СМЕТА (лист 1)</vt:lpstr>
      <vt:lpstr>СМЕТА (лист 2)</vt:lpstr>
      <vt:lpstr>Определение размера членского взноса</vt:lpstr>
      <vt:lpstr>Регистрация членов</vt:lpstr>
      <vt:lpstr>Образец доверенности</vt:lpstr>
      <vt:lpstr>Презентация PowerPoint</vt:lpstr>
      <vt:lpstr>Оформление протокола</vt:lpstr>
      <vt:lpstr>Оформление протокола</vt:lpstr>
      <vt:lpstr>Оформление протокола</vt:lpstr>
      <vt:lpstr>Юридически значимые формулировки решений</vt:lpstr>
      <vt:lpstr>Юридически значимые формулировки решений</vt:lpstr>
      <vt:lpstr>Арбитражное соглашение</vt:lpstr>
      <vt:lpstr>Если в повестке вопрос внесения изменений в устав.</vt:lpstr>
      <vt:lpstr>Ответ ФНС по вопросу перехода на ТСН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проведение общего собрания в СНТ</dc:title>
  <dc:creator>Николаева Ирина</dc:creator>
  <cp:lastModifiedBy>Марина Петрова</cp:lastModifiedBy>
  <cp:revision>26</cp:revision>
  <dcterms:created xsi:type="dcterms:W3CDTF">2017-03-15T11:09:52Z</dcterms:created>
  <dcterms:modified xsi:type="dcterms:W3CDTF">2019-01-28T08:07:24Z</dcterms:modified>
</cp:coreProperties>
</file>